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5" r:id="rId2"/>
    <p:sldId id="395" r:id="rId3"/>
    <p:sldId id="338" r:id="rId4"/>
    <p:sldId id="344" r:id="rId5"/>
    <p:sldId id="410" r:id="rId6"/>
    <p:sldId id="339" r:id="rId7"/>
    <p:sldId id="402" r:id="rId8"/>
    <p:sldId id="403" r:id="rId9"/>
    <p:sldId id="404" r:id="rId10"/>
    <p:sldId id="407" r:id="rId11"/>
    <p:sldId id="328" r:id="rId12"/>
    <p:sldId id="360" r:id="rId13"/>
    <p:sldId id="411" r:id="rId14"/>
    <p:sldId id="366" r:id="rId15"/>
    <p:sldId id="367" r:id="rId16"/>
    <p:sldId id="368" r:id="rId17"/>
    <p:sldId id="369" r:id="rId18"/>
    <p:sldId id="370" r:id="rId19"/>
    <p:sldId id="408" r:id="rId20"/>
    <p:sldId id="400" r:id="rId21"/>
    <p:sldId id="315" r:id="rId22"/>
    <p:sldId id="307" r:id="rId23"/>
    <p:sldId id="40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464B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71" autoAdjust="0"/>
  </p:normalViewPr>
  <p:slideViewPr>
    <p:cSldViewPr snapToGrid="0" showGuides="1">
      <p:cViewPr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4546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316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34473" y="4299060"/>
            <a:ext cx="627229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GERARDO ALAN DUEÑAS RAMIREZ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ENCARGADO DE LA SECRETARÍA DE DESARROLLO SOCIAL 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MAYO 2015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6136" y="1432404"/>
            <a:ext cx="85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829051" y="0"/>
            <a:ext cx="6151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CONCERTACIÓN SOCIAL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4132" y="1543632"/>
            <a:ext cx="84546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Acciones para el mes de Junio :</a:t>
            </a:r>
          </a:p>
          <a:p>
            <a:pPr algn="just"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 Seguir llevando la bolsa a las delegaciones del municipio para ofrecer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    empleos a los habitantes de las colonias cercanas a estas, de acuerdo a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    las empresas que están ubicadas cerca de estas colonias.</a:t>
            </a:r>
          </a:p>
          <a:p>
            <a:pPr algn="just"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  Seguir dando atención a la ciudadanía.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 Contactar a mas empresas y asi seguir dando un servicio de calidad.</a:t>
            </a:r>
          </a:p>
          <a:p>
            <a:pPr algn="just"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  Comenzar a hacer planes para realizar la próxima Feria de Empleo para e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    mes de Junio. (Fecha pendiente)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 Contactar a las dependencias correspondientes para planear nuevamente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    el Programa de Testamentos Gratuitos</a:t>
            </a:r>
          </a:p>
          <a:p>
            <a:pPr algn="just">
              <a:buFont typeface="Arial" pitchFamily="34" charset="0"/>
              <a:buChar char="•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590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2422" y="1137840"/>
            <a:ext cx="82159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s-MX" sz="2400" dirty="0" smtClean="0"/>
          </a:p>
          <a:p>
            <a:pPr algn="just">
              <a:buFont typeface="Wingdings" pitchFamily="2" charset="2"/>
              <a:buChar char="v"/>
            </a:pPr>
            <a:endParaRPr lang="es-MX" sz="2400" dirty="0"/>
          </a:p>
          <a:p>
            <a:pPr algn="just">
              <a:buFont typeface="Wingdings" pitchFamily="2" charset="2"/>
              <a:buChar char="v"/>
            </a:pPr>
            <a:endParaRPr lang="es-MX" sz="2400" dirty="0" smtClean="0"/>
          </a:p>
          <a:p>
            <a:pPr algn="just">
              <a:buFont typeface="Wingdings" pitchFamily="2" charset="2"/>
              <a:buChar char="v"/>
            </a:pPr>
            <a:endParaRPr lang="es-MX" sz="2400" dirty="0"/>
          </a:p>
          <a:p>
            <a:pPr algn="just">
              <a:buFont typeface="Wingdings" pitchFamily="2" charset="2"/>
              <a:buChar char="v"/>
            </a:pPr>
            <a:endParaRPr lang="es-MX" sz="2400" dirty="0" smtClean="0"/>
          </a:p>
          <a:p>
            <a:pPr algn="just"/>
            <a:endParaRPr lang="es-MX" sz="2400" dirty="0" smtClean="0"/>
          </a:p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Se inicio el 9° grupo del curso de manejo en las instalaciones de Seguridad Pública, con una asistencia de 48 Mujeres .</a:t>
            </a:r>
          </a:p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Apoyamos en el Programa de Prevención de cáncer de mama, invitando para que se realicen la mamografía en la unidad que se ubica en la Plaza Principal.</a:t>
            </a:r>
          </a:p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Asistimos a la Capacitación de Intervención en Crisis y Rehabilitación Psicosocial del Estado que ofreció el sector salud los días 12,13 y 14 de Mayo</a:t>
            </a:r>
            <a:r>
              <a:rPr lang="es-MX" b="1" dirty="0" smtClean="0"/>
              <a:t>.</a:t>
            </a:r>
          </a:p>
          <a:p>
            <a:r>
              <a:rPr lang="es-MX" dirty="0" smtClean="0"/>
              <a:t> </a:t>
            </a:r>
          </a:p>
          <a:p>
            <a:r>
              <a:rPr lang="es-MX" dirty="0" smtClean="0"/>
              <a:t> </a:t>
            </a:r>
          </a:p>
          <a:p>
            <a:pPr algn="just">
              <a:buFont typeface="Wingdings" pitchFamily="2" charset="2"/>
              <a:buChar char="v"/>
            </a:pPr>
            <a:endParaRPr lang="es-MX" b="1" dirty="0" smtClean="0"/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0 Imagen" descr="CAPACITACION 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116" y="1675014"/>
            <a:ext cx="2595219" cy="1513029"/>
          </a:xfrm>
          <a:prstGeom prst="rect">
            <a:avLst/>
          </a:prstGeom>
        </p:spPr>
      </p:pic>
      <p:pic>
        <p:nvPicPr>
          <p:cNvPr id="10" name="2 Imagen" descr="CAPACITACION 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0836" y="1680030"/>
            <a:ext cx="2280852" cy="1508013"/>
          </a:xfrm>
          <a:prstGeom prst="rect">
            <a:avLst/>
          </a:prstGeom>
        </p:spPr>
      </p:pic>
      <p:pic>
        <p:nvPicPr>
          <p:cNvPr id="11" name="4 Imagen" descr="CAPACITACION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9750" y="1669998"/>
            <a:ext cx="2429012" cy="15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9190" y="1504624"/>
            <a:ext cx="80521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Asistimos a la reunión del DIF Capullos al Comité Municipal de Seguimiento y Vigilancia de la Aplicación de la Ley de Protección de los Derechos de las niñas, niños y adolescentes del Área Metropolitano.</a:t>
            </a:r>
          </a:p>
          <a:p>
            <a:r>
              <a:rPr lang="es-MX" dirty="0" smtClean="0"/>
              <a:t> </a:t>
            </a:r>
          </a:p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Asistimos a la Reunión en las instalaciones del CAPA (Centro de Atención Primaria en Adolescentes) para formar grupos de Acción Comunitaria.</a:t>
            </a:r>
          </a:p>
          <a:p>
            <a:pPr algn="just">
              <a:buFont typeface="Wingdings" pitchFamily="2" charset="2"/>
              <a:buChar char="v"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luc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0270" y="2430944"/>
            <a:ext cx="3138616" cy="1433015"/>
          </a:xfrm>
          <a:prstGeom prst="rect">
            <a:avLst/>
          </a:prstGeom>
        </p:spPr>
      </p:pic>
      <p:pic>
        <p:nvPicPr>
          <p:cNvPr id="7" name="6 Imagen" descr="CAP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0270" y="4680021"/>
            <a:ext cx="3138616" cy="14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8576016"/>
              </p:ext>
            </p:extLst>
          </p:nvPr>
        </p:nvGraphicFramePr>
        <p:xfrm>
          <a:off x="969341" y="1585169"/>
          <a:ext cx="7574508" cy="3902359"/>
        </p:xfrm>
        <a:graphic>
          <a:graphicData uri="http://schemas.openxmlformats.org/drawingml/2006/table">
            <a:tbl>
              <a:tblPr/>
              <a:tblGrid>
                <a:gridCol w="2142698"/>
                <a:gridCol w="1978926"/>
                <a:gridCol w="3452884"/>
              </a:tblGrid>
              <a:tr h="44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1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 Mayo</a:t>
                      </a:r>
                      <a:r>
                        <a:rPr lang="es-MX" sz="11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53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230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pensión alimenticia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1ero. Oral,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Mediación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Defensoría de Oficio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Mayo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144 Mujeres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002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16075"/>
            <a:ext cx="745807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20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50522" y="6308486"/>
            <a:ext cx="25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46050" y="1808163"/>
            <a:ext cx="12588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1200" b="1">
                <a:latin typeface="Arial" charset="0"/>
              </a:rPr>
              <a:t>Casas tratadas </a:t>
            </a:r>
          </a:p>
          <a:p>
            <a:pPr eaLnBrk="1" hangingPunct="1"/>
            <a:r>
              <a:rPr lang="es-MX" altLang="es-MX" sz="1200" b="1">
                <a:latin typeface="Arial" charset="0"/>
              </a:rPr>
              <a:t>1,262</a:t>
            </a:r>
          </a:p>
          <a:p>
            <a:pPr eaLnBrk="1" hangingPunct="1"/>
            <a:endParaRPr lang="es-MX" altLang="es-MX" sz="1200" b="1">
              <a:latin typeface="Arial" charset="0"/>
            </a:endParaRPr>
          </a:p>
          <a:p>
            <a:pPr eaLnBrk="1" hangingPunct="1"/>
            <a:endParaRPr lang="es-MX" altLang="es-MX" sz="1200" b="1">
              <a:latin typeface="Arial" charset="0"/>
            </a:endParaRPr>
          </a:p>
          <a:p>
            <a:pPr eaLnBrk="1" hangingPunct="1"/>
            <a:r>
              <a:rPr lang="es-MX" altLang="es-MX" sz="1200" b="1">
                <a:latin typeface="Arial" charset="0"/>
              </a:rPr>
              <a:t>Casas visitadas</a:t>
            </a:r>
          </a:p>
          <a:p>
            <a:pPr eaLnBrk="1" hangingPunct="1"/>
            <a:r>
              <a:rPr lang="es-MX" altLang="es-MX" sz="1200" b="1">
                <a:latin typeface="Arial" charset="0"/>
              </a:rPr>
              <a:t>3,834</a:t>
            </a:r>
          </a:p>
          <a:p>
            <a:pPr eaLnBrk="1" hangingPunct="1"/>
            <a:endParaRPr lang="es-MX" altLang="es-MX" sz="1200" b="1">
              <a:latin typeface="Arial" charset="0"/>
            </a:endParaRPr>
          </a:p>
          <a:p>
            <a:pPr eaLnBrk="1" hangingPunct="1"/>
            <a:endParaRPr lang="es-MX" altLang="es-MX" sz="1200" b="1">
              <a:latin typeface="Arial" charset="0"/>
            </a:endParaRPr>
          </a:p>
          <a:p>
            <a:pPr eaLnBrk="1" hangingPunct="1"/>
            <a:r>
              <a:rPr lang="es-MX" altLang="es-MX" sz="1200" b="1">
                <a:latin typeface="Arial" charset="0"/>
              </a:rPr>
              <a:t>Habitantes Beneficiados</a:t>
            </a:r>
          </a:p>
          <a:p>
            <a:pPr eaLnBrk="1" hangingPunct="1"/>
            <a:r>
              <a:rPr lang="es-MX" altLang="es-MX" sz="1200" b="1">
                <a:latin typeface="Arial" charset="0"/>
              </a:rPr>
              <a:t>14,824</a:t>
            </a:r>
          </a:p>
          <a:p>
            <a:pPr eaLnBrk="1" hangingPunct="1"/>
            <a:endParaRPr lang="es-MX" altLang="es-MX" sz="1200" b="1">
              <a:latin typeface="Arial" charset="0"/>
            </a:endParaRPr>
          </a:p>
          <a:p>
            <a:pPr eaLnBrk="1" hangingPunct="1"/>
            <a:endParaRPr lang="es-MX" altLang="es-MX" sz="1200" b="1">
              <a:latin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87475"/>
            <a:ext cx="75628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28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900752" y="2366038"/>
            <a:ext cx="697400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Con las actividades del componente de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abatización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del 4 al 29 de mayo, visitándose 8 colonias de la municipalidad, con lo cual se lograron beneficiar a 14,824 habitantes, se visitaron  3,834 domicilios de los cuales se trataron 1,262, permanecieron cerrados 1,500  y  769  viviendas resultaron deshabitadas, permaneciendo 303 renuentes.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En cuanto a los depósitos se revisaron 10,116 de los cuales se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abatizaron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1,371 se eliminaron 3,690, se controlaron 2,572, y no fueron tratados 16,312 Aplicándose  4,714  dosis de abate.</a:t>
            </a:r>
          </a:p>
        </p:txBody>
      </p:sp>
    </p:spTree>
    <p:extLst>
      <p:ext uri="{BB962C8B-B14F-4D97-AF65-F5344CB8AC3E}">
        <p14:creationId xmlns:p14="http://schemas.microsoft.com/office/powerpoint/2010/main" xmlns="" val="144024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191069" y="1535113"/>
            <a:ext cx="679234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Fueron ofertadas a la población un total de 12 tipos de biológico, distribuyéndose suplementos vitamínicos, Ácido Fólico,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Albendazol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y sobres de Vida Suero Oral, además de la detección de Factores de Riesgo ( detección de obesidad, hipertensión y diabetes ). Logrando beneficiar a 25 colonias de la municipalidad, atendiendo a un total de 486 usuarios.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178050"/>
            <a:ext cx="19129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865563"/>
            <a:ext cx="2054225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4120964"/>
              </p:ext>
            </p:extLst>
          </p:nvPr>
        </p:nvGraphicFramePr>
        <p:xfrm>
          <a:off x="853719" y="3743182"/>
          <a:ext cx="4657725" cy="228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7438"/>
                <a:gridCol w="490287"/>
              </a:tblGrid>
              <a:tr h="312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Habitantes protegidos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337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  <a:tr h="312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Usuarios atendido externamente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240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  <a:tr h="312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Usuarios atendidos módulo de Presidencia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486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  <a:tr h="205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* aplicación de biológico 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75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  <a:tr h="205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* factores de riesgo 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171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  <a:tr h="312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Colonias atendidas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22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  <a:tr h="312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Acciones de salud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742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  <a:tr h="312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Vacunas aplicadas</a:t>
                      </a:r>
                      <a:endParaRPr lang="es-MX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337</a:t>
                      </a:r>
                      <a:endParaRPr lang="es-MX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80" marR="28580" marT="19051" marB="19051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7363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4492625" y="1438275"/>
            <a:ext cx="2649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1200" b="1">
                <a:latin typeface="Arial" charset="0"/>
              </a:rPr>
              <a:t>   COLONIAS VISITADAS</a:t>
            </a:r>
          </a:p>
          <a:p>
            <a:pPr algn="ctr" eaLnBrk="1" hangingPunct="1"/>
            <a:r>
              <a:rPr lang="es-MX" altLang="es-MX" sz="1200" b="1">
                <a:latin typeface="Arial" charset="0"/>
              </a:rPr>
              <a:t>  BRIGADA AZUL –   14,824 </a:t>
            </a:r>
          </a:p>
          <a:p>
            <a:pPr algn="ctr" eaLnBrk="1" hangingPunct="1"/>
            <a:r>
              <a:rPr lang="es-MX" altLang="es-MX" sz="1200" b="1">
                <a:latin typeface="Arial" charset="0"/>
              </a:rPr>
              <a:t>    HABITANTES BENEFICIADOS.</a:t>
            </a:r>
          </a:p>
          <a:p>
            <a:pPr algn="ctr" eaLnBrk="1" hangingPunct="1"/>
            <a:r>
              <a:rPr lang="es-MX" altLang="es-MX" sz="1200" b="1">
                <a:latin typeface="Arial" charset="0"/>
              </a:rPr>
              <a:t>( abatización )</a:t>
            </a: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444874" y="2569581"/>
            <a:ext cx="172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MX" altLang="es-MX" sz="1200" b="1" dirty="0">
              <a:latin typeface="Arial" charset="0"/>
            </a:endParaRPr>
          </a:p>
          <a:p>
            <a:pPr eaLnBrk="1" hangingPunct="1"/>
            <a:r>
              <a:rPr lang="es-MX" altLang="es-MX" sz="1200" b="1" dirty="0">
                <a:latin typeface="Arial" charset="0"/>
              </a:rPr>
              <a:t>FUMIGACIÓN </a:t>
            </a:r>
          </a:p>
          <a:p>
            <a:pPr eaLnBrk="1" hangingPunct="1"/>
            <a:r>
              <a:rPr lang="es-MX" altLang="es-MX" sz="1200" b="1" dirty="0">
                <a:latin typeface="Arial" charset="0"/>
              </a:rPr>
              <a:t>INTRADOMICILIARIA</a:t>
            </a:r>
          </a:p>
          <a:p>
            <a:pPr eaLnBrk="1" hangingPunct="1"/>
            <a:r>
              <a:rPr lang="es-MX" altLang="es-MX" sz="1200" b="1" dirty="0">
                <a:latin typeface="Arial" charset="0"/>
              </a:rPr>
              <a:t> 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740150" y="1460500"/>
            <a:ext cx="1133475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" name="4 Rectángulo"/>
          <p:cNvSpPr>
            <a:spLocks noChangeArrowheads="1"/>
          </p:cNvSpPr>
          <p:nvPr/>
        </p:nvSpPr>
        <p:spPr bwMode="auto">
          <a:xfrm>
            <a:off x="6091238" y="2647950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MX" sz="1200" b="1" dirty="0">
                <a:latin typeface="Arial" charset="0"/>
              </a:rPr>
              <a:t>Se visitaron un total </a:t>
            </a:r>
            <a:r>
              <a:rPr lang="es-ES" altLang="es-MX" sz="1200" b="1" dirty="0" err="1">
                <a:latin typeface="Arial" charset="0"/>
              </a:rPr>
              <a:t>deen</a:t>
            </a:r>
            <a:r>
              <a:rPr lang="es-ES" altLang="es-MX" sz="1200" b="1" dirty="0">
                <a:latin typeface="Arial" charset="0"/>
              </a:rPr>
              <a:t>  5 colonias con un gasto total de </a:t>
            </a:r>
          </a:p>
          <a:p>
            <a:r>
              <a:rPr lang="es-ES" altLang="es-MX" sz="1200" b="1" dirty="0">
                <a:latin typeface="Arial" charset="0"/>
              </a:rPr>
              <a:t>1,184 litros de químico ( K- </a:t>
            </a:r>
            <a:r>
              <a:rPr lang="es-ES" altLang="es-MX" sz="1200" b="1" dirty="0" err="1">
                <a:latin typeface="Arial" charset="0"/>
              </a:rPr>
              <a:t>Othrine</a:t>
            </a:r>
            <a:r>
              <a:rPr lang="es-ES" altLang="es-MX" sz="1200" b="1" dirty="0">
                <a:latin typeface="Arial" charset="0"/>
              </a:rPr>
              <a:t> )</a:t>
            </a:r>
            <a:endParaRPr lang="es-MX" altLang="es-MX" sz="1200" b="1" dirty="0">
              <a:latin typeface="Arial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393758"/>
              </p:ext>
            </p:extLst>
          </p:nvPr>
        </p:nvGraphicFramePr>
        <p:xfrm>
          <a:off x="171498" y="1259982"/>
          <a:ext cx="3179764" cy="5825490"/>
        </p:xfrm>
        <a:graphic>
          <a:graphicData uri="http://schemas.openxmlformats.org/drawingml/2006/table">
            <a:tbl>
              <a:tblPr firstRow="1" firstCol="1" bandRow="1"/>
              <a:tblGrid>
                <a:gridCol w="1589882"/>
                <a:gridCol w="158988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effectLst/>
                          <a:latin typeface="Arial"/>
                          <a:ea typeface="Times New Roman"/>
                        </a:rPr>
                        <a:t>COLONIA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FECHA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effectLst/>
                          <a:latin typeface="Arial"/>
                          <a:ea typeface="Times New Roman"/>
                        </a:rPr>
                        <a:t>HEROES DE NACOZARI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4/05/2015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effectLst/>
                          <a:latin typeface="Arial"/>
                          <a:ea typeface="Times New Roman"/>
                        </a:rPr>
                        <a:t>HEROES DE NACOZARI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5/05/2015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effectLst/>
                          <a:latin typeface="Arial"/>
                          <a:ea typeface="Times New Roman"/>
                        </a:rPr>
                        <a:t>LA ESCONDIDA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6/05/2015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PATEONES 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5/05/2015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effectLst/>
                          <a:latin typeface="Arial"/>
                          <a:ea typeface="Times New Roman"/>
                        </a:rPr>
                        <a:t>PATEONES 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  <a:latin typeface="Arial"/>
                          <a:ea typeface="Times New Roman"/>
                        </a:rPr>
                        <a:t>5/05/2015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LA ESCONDIDA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11/05/2015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BOSQUES DE SAN PEDRO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  <a:latin typeface="Arial"/>
                          <a:ea typeface="Times New Roman"/>
                        </a:rPr>
                        <a:t>13/05/2015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BOSQUES DE SAN PEDRO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14/05/2015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BOSQUES DE SAN PEDRO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15/05/2015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BOSQUES DE SAN PEDRO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18/05/2015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effectLst/>
                          <a:latin typeface="Arial"/>
                          <a:ea typeface="Times New Roman"/>
                        </a:rPr>
                        <a:t>BOSQUES DE SAN PEDRO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19/05/2015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BOSQUES DE SAN PEDRO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20/05/2015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effectLst/>
                          <a:latin typeface="Arial"/>
                          <a:ea typeface="Times New Roman"/>
                        </a:rPr>
                        <a:t>ANZURES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21/05/2015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ANZURES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22/05/2015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SIERRA VISTA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25/05/2015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ANZUREZ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26/05/2015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SIERRA VISTA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27/05/2015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ARBOLEDAS DE SAN ROQUE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  <a:latin typeface="Arial"/>
                          <a:ea typeface="Times New Roman"/>
                        </a:rPr>
                        <a:t>28/05/2015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effectLst/>
                          <a:latin typeface="Arial"/>
                          <a:ea typeface="Times New Roman"/>
                        </a:rPr>
                        <a:t>EJIDO LOS NARANJOS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  <a:latin typeface="Arial"/>
                          <a:ea typeface="Times New Roman"/>
                        </a:rPr>
                        <a:t>29/05/2015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3" name="12 Flecha derecha"/>
          <p:cNvSpPr/>
          <p:nvPr/>
        </p:nvSpPr>
        <p:spPr>
          <a:xfrm>
            <a:off x="4849777" y="2806118"/>
            <a:ext cx="1133475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77500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736501" y="66304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198730" y="429438"/>
            <a:ext cx="470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197515" y="587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696035" y="1789113"/>
            <a:ext cx="71924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Arial" pitchFamily="34" charset="0"/>
                <a:cs typeface="Arial" pitchFamily="34" charset="0"/>
              </a:rPr>
              <a:t>En el mes de Mayo , entre los días 4º y 26º, se recibieron y </a:t>
            </a:r>
          </a:p>
          <a:p>
            <a:pPr algn="just"/>
            <a:r>
              <a:rPr lang="es-ES" altLang="es-MX" sz="2000" dirty="0">
                <a:latin typeface="Arial" pitchFamily="34" charset="0"/>
                <a:cs typeface="Arial" pitchFamily="34" charset="0"/>
              </a:rPr>
              <a:t>Revisaron 155 reportes ciudadanos, siendo atendidos en el </a:t>
            </a:r>
          </a:p>
          <a:p>
            <a:pPr algn="just"/>
            <a:r>
              <a:rPr lang="es-ES" altLang="es-MX" sz="2000" dirty="0">
                <a:latin typeface="Arial" pitchFamily="34" charset="0"/>
                <a:cs typeface="Arial" pitchFamily="34" charset="0"/>
              </a:rPr>
              <a:t>100% de los casos, recibiéndose 12  reportes de canes agresores, y que sumado a los recolectados en vía pública se tuvo un total de 331 canes capturados, mismos que fueron derivados al  Centro Antirrábico de Guadalupe, N.L.</a:t>
            </a:r>
            <a:endParaRPr lang="es-MX" altLang="es-MX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5011128"/>
              </p:ext>
            </p:extLst>
          </p:nvPr>
        </p:nvGraphicFramePr>
        <p:xfrm>
          <a:off x="1473957" y="3890963"/>
          <a:ext cx="5991368" cy="1679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007"/>
                <a:gridCol w="976462"/>
                <a:gridCol w="976462"/>
                <a:gridCol w="975643"/>
                <a:gridCol w="964185"/>
                <a:gridCol w="1124609"/>
              </a:tblGrid>
              <a:tr h="54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No. de Reportes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Canes Agresores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Canes Recogidos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Reportes no atendidos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Meta ( obj. x mes )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% Cumplimiento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9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155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12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331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0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400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82.75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Colonias Visitadas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Bosques de San Pedro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Arboledas de los Naranjos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Arboledas de San Roque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Los Cometas</a:t>
                      </a:r>
                      <a:endParaRPr lang="es-MX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Ejido  los Naranjos</a:t>
                      </a:r>
                      <a:endParaRPr lang="es-MX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9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4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397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578585" y="5453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4564" y="4520667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Todos los sábados de 10:00 am a 03:00 pm se llevan a cabo asesorías para alfabetización, primaria y secundaria en la primaria “Agapito Salinas” ubicada en Hda San José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3200" b="1" dirty="0" smtClean="0">
              <a:latin typeface="Arial" pitchFamily="34" charset="0"/>
            </a:endParaRPr>
          </a:p>
        </p:txBody>
      </p:sp>
      <p:pic>
        <p:nvPicPr>
          <p:cNvPr id="9" name="Picture 2" descr="https://scontent-lax1-1.xx.fbcdn.net/hphotos-xaf1/v/t1.0-9/10407808_1035730079789193_4249681232622768285_n.jpg?oh=3f816ffd0835aade3d06b33652fd506d&amp;oe=55F04D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51" y="1698665"/>
            <a:ext cx="3126260" cy="2539704"/>
          </a:xfrm>
          <a:prstGeom prst="rect">
            <a:avLst/>
          </a:prstGeom>
          <a:noFill/>
        </p:spPr>
      </p:pic>
      <p:pic>
        <p:nvPicPr>
          <p:cNvPr id="11" name="Picture 7" descr="C:\Documents and Settings\Usuario\Escritorio\11137096_1035730246455843_3401733083567726982_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7034" y="1698665"/>
            <a:ext cx="2700033" cy="253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286603" y="1429390"/>
            <a:ext cx="78884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Arial" pitchFamily="34" charset="0"/>
                <a:cs typeface="Arial" pitchFamily="34" charset="0"/>
              </a:rPr>
              <a:t>En un periodo del 6 al 26 de mayo, se han realizado 71 estudios, entre  la unidad de Mastografía Móvil, ubicada en la plaza central del Palacio Municipal y el módulo de insurgentes de la secretaria de Salud; beneficiando a usuarios de 25 colonias de la municipalidad.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811" y="2887070"/>
            <a:ext cx="1144588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850" y="4391025"/>
            <a:ext cx="21113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20150330_1038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914" y="2865221"/>
            <a:ext cx="2128467" cy="1526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20150330_1038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661" y="2981325"/>
            <a:ext cx="1876425" cy="140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DSC_00000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523" y="4516089"/>
            <a:ext cx="1833563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SC_00000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098" y="4569601"/>
            <a:ext cx="1673416" cy="122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513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862" y="1477331"/>
            <a:ext cx="3858567" cy="171624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-143454" y="1673733"/>
            <a:ext cx="4278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REALIZADA DE LUNES A VIERNES</a:t>
            </a:r>
          </a:p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8:00 AM – 9:00 AM</a:t>
            </a:r>
          </a:p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4:00 PM – 5:00 PM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90173"/>
              </p:ext>
            </p:extLst>
          </p:nvPr>
        </p:nvGraphicFramePr>
        <p:xfrm>
          <a:off x="1769535" y="3465932"/>
          <a:ext cx="5353260" cy="237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420"/>
                <a:gridCol w="1784420"/>
                <a:gridCol w="1784420"/>
              </a:tblGrid>
              <a:tr h="72849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MATUTINO</a:t>
                      </a:r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VESPERTINO</a:t>
                      </a:r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8490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492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496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062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</a:p>
                    <a:p>
                      <a:pPr algn="ctr"/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451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724040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7620795"/>
              </p:ext>
            </p:extLst>
          </p:nvPr>
        </p:nvGraphicFramePr>
        <p:xfrm>
          <a:off x="1626932" y="2210616"/>
          <a:ext cx="6096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62430"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76384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 </a:t>
                      </a: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</a:t>
                      </a: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</a:p>
                  </a:txBody>
                  <a:tcPr/>
                </a:tc>
              </a:tr>
              <a:tr h="921337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 </a:t>
                      </a: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</a:t>
                      </a: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</a:p>
                    <a:p>
                      <a:pPr algn="ctr"/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552705" y="1619984"/>
            <a:ext cx="424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ATENCIÓN DENTAL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3150660" y="507415"/>
            <a:ext cx="29418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ENFERMERÍA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0049917"/>
              </p:ext>
            </p:extLst>
          </p:nvPr>
        </p:nvGraphicFramePr>
        <p:xfrm>
          <a:off x="499068" y="1635872"/>
          <a:ext cx="7790823" cy="343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1"/>
                <a:gridCol w="2596941"/>
                <a:gridCol w="2596941"/>
              </a:tblGrid>
              <a:tr h="781765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1765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36524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69209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720" y="1428736"/>
            <a:ext cx="79296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Todos los sábados se llevan a cabo las Asesorías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para el examen de admisión al nivel medio superior.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Los lugares asignados son: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Secundaria # 85 “Ricardo Magallanes Reza” ubicada en la Colonia Centro Juárez N.L. donde acuden: 17 jóvenes en la mañana de 9:00 a 12:00 pm y 21 en la tarde de 12:00 pm a 03:00 pm.  </a:t>
            </a:r>
          </a:p>
          <a:p>
            <a:pPr algn="just">
              <a:buFont typeface="Wingdings" pitchFamily="2" charset="2"/>
              <a:buChar char="§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Secundaria # 5 “Fórum Universal de las Culturas” ubicada en la colonia “Portal de Juárez N.L.” donde acuden: 30 en  la mañana de 9:00 am a 12:00 pm y 21 en la tarde de 12:00 pm a 03:00 pm.</a:t>
            </a:r>
          </a:p>
          <a:p>
            <a:pPr algn="just">
              <a:buFont typeface="Wingdings" pitchFamily="2" charset="2"/>
              <a:buChar char="§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Secundaria # 93 “Mariano Escobedo” ubicada en Colonia Las Margaritas Juárez N.L. donde acuden: 24 jóvenes en la mañana de 9:00 am a 12:00 pm.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pic>
        <p:nvPicPr>
          <p:cNvPr id="5" name="Picture 1" descr="C:\Documents and Settings\Usuario\Escritorio\10407990_1035734293122105_84794987206458072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772" y="1484784"/>
            <a:ext cx="3643306" cy="2049360"/>
          </a:xfrm>
          <a:prstGeom prst="rect">
            <a:avLst/>
          </a:prstGeom>
          <a:noFill/>
        </p:spPr>
      </p:pic>
      <p:pic>
        <p:nvPicPr>
          <p:cNvPr id="7" name="Picture 2" descr="C:\Documents and Settings\Usuario\Escritorio\11057702_1035734589788742_921339351661380990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73613"/>
            <a:ext cx="3500462" cy="2071702"/>
          </a:xfrm>
          <a:prstGeom prst="rect">
            <a:avLst/>
          </a:prstGeom>
          <a:noFill/>
        </p:spPr>
      </p:pic>
      <p:pic>
        <p:nvPicPr>
          <p:cNvPr id="10" name="Picture 3" descr="C:\Documents and Settings\Usuario\Escritorio\10468086_1035734709788730_177882983823380364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740" y="3645024"/>
            <a:ext cx="3643338" cy="2089580"/>
          </a:xfrm>
          <a:prstGeom prst="rect">
            <a:avLst/>
          </a:prstGeom>
          <a:noFill/>
        </p:spPr>
      </p:pic>
      <p:pic>
        <p:nvPicPr>
          <p:cNvPr id="11" name="Picture 4" descr="C:\Documents and Settings\Usuario\Escritorio\11209511_1035732106455657_296477731814110030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7167"/>
            <a:ext cx="3714744" cy="2089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19336" y="4614077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 todo el mes de Abril se llevaron a cabo clases de SK8 en el Skate Park ubicado en la colonia Santa Lucía de 4pm a 6pm los días jueves y viernes, acudiendo alrededor de 50 chavos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C:\Documents and Settings\Usuario\Mis documentos\Skate colonia Sta LUCIA\skat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58" y="1739217"/>
            <a:ext cx="3532148" cy="1986833"/>
          </a:xfrm>
          <a:prstGeom prst="rect">
            <a:avLst/>
          </a:prstGeom>
          <a:noFill/>
        </p:spPr>
      </p:pic>
      <p:pic>
        <p:nvPicPr>
          <p:cNvPr id="14" name="Picture 3" descr="C:\Documents and Settings\Usuario\Mis documentos\Skate colonia Sta LUCIA\skate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339" y="2986729"/>
            <a:ext cx="2107389" cy="1404926"/>
          </a:xfrm>
          <a:prstGeom prst="rect">
            <a:avLst/>
          </a:prstGeom>
          <a:noFill/>
        </p:spPr>
      </p:pic>
      <p:pic>
        <p:nvPicPr>
          <p:cNvPr id="15" name="Picture 1" descr="C:\Documents and Settings\Usuario\Mis documentos\Skate colonia Sta LUCIA\rrrrrrrrrr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181" y="1739217"/>
            <a:ext cx="307183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563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8586" y="478865"/>
            <a:ext cx="5996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2447713" y="6405529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46889" y="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2451455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1.- Clases de Skate    </a:t>
            </a: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2.- INEA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/>
              <a:t> 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49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1328" y="1304995"/>
            <a:ext cx="853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Bolsa de trabajo</a:t>
            </a:r>
          </a:p>
          <a:p>
            <a:endParaRPr lang="es-MX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2377011"/>
              </p:ext>
            </p:extLst>
          </p:nvPr>
        </p:nvGraphicFramePr>
        <p:xfrm>
          <a:off x="425668" y="4669550"/>
          <a:ext cx="8024649" cy="1435792"/>
        </p:xfrm>
        <a:graphic>
          <a:graphicData uri="http://schemas.openxmlformats.org/drawingml/2006/table">
            <a:tbl>
              <a:tblPr/>
              <a:tblGrid>
                <a:gridCol w="1200566"/>
                <a:gridCol w="1200566"/>
                <a:gridCol w="1391961"/>
                <a:gridCol w="1419798"/>
                <a:gridCol w="1405879"/>
                <a:gridCol w="1405879"/>
              </a:tblGrid>
              <a:tr h="5773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 ATENDIDAS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PROMEDIO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DIARIO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PROBABLES CONTRATADOS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EMPRESAS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PENDIENTES POR COLOCAR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Nuevas Empresas Contactadas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286 (el 43% de los que acudieron)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68565" y="2924249"/>
            <a:ext cx="8454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dirty="0" smtClean="0"/>
              <a:t>En el mes de Mayo se atendieron a un total de </a:t>
            </a:r>
            <a:r>
              <a:rPr lang="es-MX" b="1" u="sng" dirty="0" smtClean="0"/>
              <a:t> 667   </a:t>
            </a:r>
            <a:r>
              <a:rPr lang="es-MX" dirty="0" smtClean="0"/>
              <a:t> ciudadanos que acudieron a las oficinas en busca de una mejor opción de empleo.  Estuvimos dando una atención personalizada a un promedio de </a:t>
            </a:r>
            <a:r>
              <a:rPr lang="es-MX" b="1" u="sng" dirty="0" smtClean="0"/>
              <a:t>___33_ </a:t>
            </a:r>
            <a:r>
              <a:rPr lang="es-MX" dirty="0" smtClean="0"/>
              <a:t>personas diariamente, y las canalizamos  en alguna del las </a:t>
            </a:r>
            <a:r>
              <a:rPr lang="es-MX" b="1" u="sng" dirty="0" smtClean="0"/>
              <a:t> 276</a:t>
            </a:r>
            <a:r>
              <a:rPr lang="es-MX" dirty="0" smtClean="0"/>
              <a:t> empresas que actualmente tenemos contactadas. También se  contactaron </a:t>
            </a:r>
            <a:r>
              <a:rPr lang="es-MX" b="1" u="sng" dirty="0" smtClean="0"/>
              <a:t>__6_</a:t>
            </a:r>
            <a:r>
              <a:rPr lang="es-MX" dirty="0" smtClean="0"/>
              <a:t> nuevas empresas que estarán ofreciendo vacantes a los ciudadanos de este municipio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4527942"/>
            <a:ext cx="299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Global Clean</a:t>
            </a:r>
          </a:p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(Realizando entrevistas en nuestras oficinas)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5429" y="1613518"/>
            <a:ext cx="790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Estuvieron algunas empresas entrevistando en nuestras oficinas a las personas que acudieron en busca de un empleo.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71537" y="4589483"/>
            <a:ext cx="299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MTM.</a:t>
            </a:r>
          </a:p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(Reclutamiento en nuestras oficinas)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15264" y="4614844"/>
            <a:ext cx="299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Whirlpool </a:t>
            </a:r>
          </a:p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Entrevistando personal</a:t>
            </a:r>
          </a:p>
        </p:txBody>
      </p:sp>
      <p:pic>
        <p:nvPicPr>
          <p:cNvPr id="9" name="Picture 2" descr="C:\Documents and Settings\Usuario\Escritorio\FOTOS MAYO\20150527_122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12" y="2343150"/>
            <a:ext cx="2381693" cy="2038349"/>
          </a:xfrm>
          <a:prstGeom prst="rect">
            <a:avLst/>
          </a:prstGeom>
          <a:noFill/>
        </p:spPr>
      </p:pic>
      <p:pic>
        <p:nvPicPr>
          <p:cNvPr id="12" name="Picture 3" descr="C:\Documents and Settings\Usuario\Escritorio\FOTOS MAYO\20150527_12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237" y="2328530"/>
            <a:ext cx="2424223" cy="2098531"/>
          </a:xfrm>
          <a:prstGeom prst="rect">
            <a:avLst/>
          </a:prstGeom>
          <a:noFill/>
        </p:spPr>
      </p:pic>
      <p:pic>
        <p:nvPicPr>
          <p:cNvPr id="14" name="Picture 4" descr="C:\Documents and Settings\Usuario\Escritorio\FOTOS MAYO\20150527_124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348" y="2374103"/>
            <a:ext cx="2379374" cy="2070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3182582" y="630848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MAYO</a:t>
            </a:r>
          </a:p>
        </p:txBody>
      </p:sp>
      <p:pic>
        <p:nvPicPr>
          <p:cNvPr id="5" name="Picture 2" descr="C:\Documents and Settings\Usuario\Escritorio\FOTOS MAYO\20150525_101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85" y="1596788"/>
            <a:ext cx="1911490" cy="2196404"/>
          </a:xfrm>
          <a:prstGeom prst="rect">
            <a:avLst/>
          </a:prstGeom>
          <a:noFill/>
        </p:spPr>
      </p:pic>
      <p:pic>
        <p:nvPicPr>
          <p:cNvPr id="6" name="Picture 3" descr="C:\Documents and Settings\Usuario\Escritorio\FOTOS MAYO\20150525_101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920" y="1637731"/>
            <a:ext cx="1804737" cy="2210939"/>
          </a:xfrm>
          <a:prstGeom prst="rect">
            <a:avLst/>
          </a:prstGeom>
          <a:noFill/>
        </p:spPr>
      </p:pic>
      <p:pic>
        <p:nvPicPr>
          <p:cNvPr id="7" name="Picture 4" descr="C:\Documents and Settings\Usuario\Escritorio\FOTOS MAYO\20150526_103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352" y="1705970"/>
            <a:ext cx="1842447" cy="2169994"/>
          </a:xfrm>
          <a:prstGeom prst="rect">
            <a:avLst/>
          </a:prstGeom>
          <a:noFill/>
        </p:spPr>
      </p:pic>
      <p:pic>
        <p:nvPicPr>
          <p:cNvPr id="8" name="Picture 5" descr="C:\Documents and Settings\Usuario\Escritorio\FOTOS MAYO\IMG_20150515_095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8280" y="1705971"/>
            <a:ext cx="1867924" cy="212905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77421" y="3889612"/>
            <a:ext cx="2060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BYDSA </a:t>
            </a:r>
          </a:p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(Realizando entrevistas en nuestras oficinas)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322394" y="3891887"/>
            <a:ext cx="2060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Grupo Senda </a:t>
            </a:r>
          </a:p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(Reclutando personal)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440073" y="3921457"/>
            <a:ext cx="2060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Grupo Bimbo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503160" y="3923732"/>
            <a:ext cx="2060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Fase Consultores</a:t>
            </a:r>
          </a:p>
        </p:txBody>
      </p:sp>
    </p:spTree>
    <p:extLst>
      <p:ext uri="{BB962C8B-B14F-4D97-AF65-F5344CB8AC3E}">
        <p14:creationId xmlns:p14="http://schemas.microsoft.com/office/powerpoint/2010/main" xmlns="" val="302852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8385</TotalTime>
  <Words>1461</Words>
  <Application>Microsoft Office PowerPoint</Application>
  <PresentationFormat>Presentación en pantalla (4:3)</PresentationFormat>
  <Paragraphs>357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622</cp:revision>
  <dcterms:created xsi:type="dcterms:W3CDTF">2014-04-09T14:38:56Z</dcterms:created>
  <dcterms:modified xsi:type="dcterms:W3CDTF">2015-07-01T13:58:23Z</dcterms:modified>
</cp:coreProperties>
</file>